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577" r:id="rId2"/>
    <p:sldId id="606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1" d="100"/>
          <a:sy n="101" d="100"/>
        </p:scale>
        <p:origin x="11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93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7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3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97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13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39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7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77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6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78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14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8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5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66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9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73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4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0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4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8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9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4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6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br>
              <a:rPr lang="en-US" sz="4000" i="0" dirty="0">
                <a:solidFill>
                  <a:schemeClr val="bg1"/>
                </a:solidFill>
              </a:rPr>
            </a:b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br>
              <a:rPr lang="en-US" i="0" dirty="0">
                <a:solidFill>
                  <a:schemeClr val="bg1"/>
                </a:solidFill>
              </a:rPr>
            </a:br>
            <a:br>
              <a:rPr lang="en-US" i="0" dirty="0">
                <a:solidFill>
                  <a:schemeClr val="bg1"/>
                </a:solidFill>
              </a:rPr>
            </a:b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Sensitivity Field at a Cross-Section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10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66FD9-7710-4CBF-9E6A-3FBDC6005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17" y="904126"/>
            <a:ext cx="5031207" cy="2482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90416-CDCF-42E5-A44A-23D02F4EE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2" y="3301990"/>
            <a:ext cx="5508995" cy="30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Image result for 3d printing warped thin">
            <a:extLst>
              <a:ext uri="{FF2B5EF4-FFF2-40B4-BE49-F238E27FC236}">
                <a16:creationId xmlns:a16="http://schemas.microsoft.com/office/drawing/2014/main" id="{73107190-0F20-46C9-B864-FD29DA80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29996"/>
          <a:stretch/>
        </p:blipFill>
        <p:spPr bwMode="auto">
          <a:xfrm>
            <a:off x="2302863" y="4536247"/>
            <a:ext cx="115381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F04BD-D586-4508-9B72-38070594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1896406"/>
            <a:ext cx="2032556" cy="1522455"/>
          </a:xfrm>
          <a:prstGeom prst="rect">
            <a:avLst/>
          </a:prstGeom>
        </p:spPr>
      </p:pic>
      <p:pic>
        <p:nvPicPr>
          <p:cNvPr id="116740" name="Picture 4" descr="Image result for car rim">
            <a:extLst>
              <a:ext uri="{FF2B5EF4-FFF2-40B4-BE49-F238E27FC236}">
                <a16:creationId xmlns:a16="http://schemas.microsoft.com/office/drawing/2014/main" id="{1B826C2B-C0C8-40CE-ABE0-D51D4DC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63" y="3213635"/>
            <a:ext cx="1880683" cy="1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Manufacturing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11</a:t>
            </a:fld>
            <a:endParaRPr lang="en-US" sz="1600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666F338B-C889-49FD-AD26-22E25F81AF5C}"/>
              </a:ext>
            </a:extLst>
          </p:cNvPr>
          <p:cNvSpPr/>
          <p:nvPr/>
        </p:nvSpPr>
        <p:spPr>
          <a:xfrm>
            <a:off x="693370" y="1349121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E6BC577-5AFE-4475-AFE8-3DC1D6D66473}"/>
              </a:ext>
            </a:extLst>
          </p:cNvPr>
          <p:cNvSpPr/>
          <p:nvPr/>
        </p:nvSpPr>
        <p:spPr>
          <a:xfrm>
            <a:off x="3056075" y="2594653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0ABA226-D937-462C-8597-F809D5367D70}"/>
              </a:ext>
            </a:extLst>
          </p:cNvPr>
          <p:cNvSpPr/>
          <p:nvPr/>
        </p:nvSpPr>
        <p:spPr>
          <a:xfrm>
            <a:off x="5418780" y="1349120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9DDE603-9E03-4B42-ABB1-DA6211583668}"/>
              </a:ext>
            </a:extLst>
          </p:cNvPr>
          <p:cNvSpPr/>
          <p:nvPr/>
        </p:nvSpPr>
        <p:spPr>
          <a:xfrm>
            <a:off x="693369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306E4BD-5A3B-470A-9FF7-DCB761627E77}"/>
              </a:ext>
            </a:extLst>
          </p:cNvPr>
          <p:cNvSpPr/>
          <p:nvPr/>
        </p:nvSpPr>
        <p:spPr>
          <a:xfrm>
            <a:off x="5418780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C799-6BED-4720-B76C-169E9AAF53FC}"/>
              </a:ext>
            </a:extLst>
          </p:cNvPr>
          <p:cNvSpPr/>
          <p:nvPr/>
        </p:nvSpPr>
        <p:spPr>
          <a:xfrm>
            <a:off x="1344671" y="3439015"/>
            <a:ext cx="16960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3366FF"/>
                </a:solidFill>
                <a:latin typeface="+mj-lt"/>
              </a:rPr>
              <a:t>http://foundry101.com/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1E9A-E78D-4A94-BE05-319024611B8A}"/>
              </a:ext>
            </a:extLst>
          </p:cNvPr>
          <p:cNvSpPr txBox="1"/>
          <p:nvPr/>
        </p:nvSpPr>
        <p:spPr>
          <a:xfrm>
            <a:off x="1337898" y="1457457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Draw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8D914-B06A-4131-8EBD-CDD54942761C}"/>
              </a:ext>
            </a:extLst>
          </p:cNvPr>
          <p:cNvSpPr txBox="1"/>
          <p:nvPr/>
        </p:nvSpPr>
        <p:spPr>
          <a:xfrm>
            <a:off x="6168910" y="1457457"/>
            <a:ext cx="14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Through Cut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7411D-B0FD-4224-A75C-E711A8430BB4}"/>
              </a:ext>
            </a:extLst>
          </p:cNvPr>
          <p:cNvSpPr txBox="1"/>
          <p:nvPr/>
        </p:nvSpPr>
        <p:spPr>
          <a:xfrm>
            <a:off x="3941979" y="260325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Cyclic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Symmetry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04863-798C-4A82-9DCE-7C540EE9C530}"/>
              </a:ext>
            </a:extLst>
          </p:cNvPr>
          <p:cNvSpPr txBox="1"/>
          <p:nvPr/>
        </p:nvSpPr>
        <p:spPr>
          <a:xfrm>
            <a:off x="1100515" y="3938129"/>
            <a:ext cx="2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Minimum Feature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57368-B626-41B3-B455-BCD83DA0C068}"/>
              </a:ext>
            </a:extLst>
          </p:cNvPr>
          <p:cNvSpPr txBox="1"/>
          <p:nvPr/>
        </p:nvSpPr>
        <p:spPr>
          <a:xfrm>
            <a:off x="6307890" y="397590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Retaining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Surfaces</a:t>
            </a:r>
          </a:p>
        </p:txBody>
      </p:sp>
      <p:pic>
        <p:nvPicPr>
          <p:cNvPr id="116738" name="Picture 2" descr="Image result for laser cutting">
            <a:extLst>
              <a:ext uri="{FF2B5EF4-FFF2-40B4-BE49-F238E27FC236}">
                <a16:creationId xmlns:a16="http://schemas.microsoft.com/office/drawing/2014/main" id="{9F3251DA-4BB0-4F19-84ED-3445FE76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4" y="2119616"/>
            <a:ext cx="2358127" cy="10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08576-607B-46F7-9528-D66B6C68E033}"/>
              </a:ext>
            </a:extLst>
          </p:cNvPr>
          <p:cNvSpPr/>
          <p:nvPr/>
        </p:nvSpPr>
        <p:spPr>
          <a:xfrm>
            <a:off x="6238610" y="1732496"/>
            <a:ext cx="1342733" cy="3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https://www.ametals.com/capabilities/laser-cutting/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F7ECD3-4062-46B5-8814-5644BC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8054" b="23128"/>
          <a:stretch/>
        </p:blipFill>
        <p:spPr>
          <a:xfrm>
            <a:off x="5672738" y="4935861"/>
            <a:ext cx="2457750" cy="833963"/>
          </a:xfrm>
          <a:prstGeom prst="rect">
            <a:avLst/>
          </a:prstGeom>
        </p:spPr>
      </p:pic>
      <p:pic>
        <p:nvPicPr>
          <p:cNvPr id="116746" name="Picture 10" descr="Image result for 3d printing">
            <a:extLst>
              <a:ext uri="{FF2B5EF4-FFF2-40B4-BE49-F238E27FC236}">
                <a16:creationId xmlns:a16="http://schemas.microsoft.com/office/drawing/2014/main" id="{D40BC4E4-CFF2-4C73-9F39-25C269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5" y="4622235"/>
            <a:ext cx="1187056" cy="11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CA5B2-B4E1-4BF9-853C-FA8987A3B566}"/>
              </a:ext>
            </a:extLst>
          </p:cNvPr>
          <p:cNvSpPr/>
          <p:nvPr/>
        </p:nvSpPr>
        <p:spPr>
          <a:xfrm>
            <a:off x="2600187" y="4544805"/>
            <a:ext cx="856486" cy="61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20" grpId="0"/>
      <p:bldP spid="21" grpId="0"/>
      <p:bldP spid="22" grpId="0"/>
      <p:bldP spid="23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Draw-Direction Constraint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12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33B26-5057-4F85-B536-D40D93CB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0" y="1071966"/>
            <a:ext cx="4844503" cy="2029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9768C-B21A-434C-9E28-B622D25C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9" y="3188419"/>
            <a:ext cx="5512486" cy="31007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4A577E-11C2-4DD2-B7F9-89A01C9888C4}"/>
              </a:ext>
            </a:extLst>
          </p:cNvPr>
          <p:cNvSpPr txBox="1"/>
          <p:nvPr/>
        </p:nvSpPr>
        <p:spPr>
          <a:xfrm>
            <a:off x="5110887" y="2319825"/>
            <a:ext cx="35269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No trapped cavities along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 the casting direction! </a:t>
            </a:r>
          </a:p>
        </p:txBody>
      </p:sp>
    </p:spTree>
    <p:extLst>
      <p:ext uri="{BB962C8B-B14F-4D97-AF65-F5344CB8AC3E}">
        <p14:creationId xmlns:p14="http://schemas.microsoft.com/office/powerpoint/2010/main" val="24700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AD8B4C-43D3-44E0-ADDC-50ACF8335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7" y="1003420"/>
            <a:ext cx="4917171" cy="2335757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>
                <a:solidFill>
                  <a:srgbClr val="006699"/>
                </a:solidFill>
              </a:rPr>
              <a:t>Draw-Direction Constraint on Sensitivity Field </a:t>
            </a:r>
            <a:endParaRPr lang="en-US" sz="24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13</a:t>
            </a:fld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188D1-00AC-4F6C-B6E0-C8D9F94AE7C8}"/>
              </a:ext>
            </a:extLst>
          </p:cNvPr>
          <p:cNvSpPr txBox="1"/>
          <p:nvPr/>
        </p:nvSpPr>
        <p:spPr>
          <a:xfrm>
            <a:off x="5110887" y="2319825"/>
            <a:ext cx="35269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No trapped cavities along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 the casting direction!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9768C-B21A-434C-9E28-B622D25C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2" y="3268746"/>
            <a:ext cx="5522535" cy="31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Image result for 3d printing warped thin">
            <a:extLst>
              <a:ext uri="{FF2B5EF4-FFF2-40B4-BE49-F238E27FC236}">
                <a16:creationId xmlns:a16="http://schemas.microsoft.com/office/drawing/2014/main" id="{73107190-0F20-46C9-B864-FD29DA80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29996"/>
          <a:stretch/>
        </p:blipFill>
        <p:spPr bwMode="auto">
          <a:xfrm>
            <a:off x="2302863" y="4536247"/>
            <a:ext cx="115381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F04BD-D586-4508-9B72-38070594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1896406"/>
            <a:ext cx="2032556" cy="1522455"/>
          </a:xfrm>
          <a:prstGeom prst="rect">
            <a:avLst/>
          </a:prstGeom>
        </p:spPr>
      </p:pic>
      <p:pic>
        <p:nvPicPr>
          <p:cNvPr id="116740" name="Picture 4" descr="Image result for car rim">
            <a:extLst>
              <a:ext uri="{FF2B5EF4-FFF2-40B4-BE49-F238E27FC236}">
                <a16:creationId xmlns:a16="http://schemas.microsoft.com/office/drawing/2014/main" id="{1B826C2B-C0C8-40CE-ABE0-D51D4DC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63" y="3213635"/>
            <a:ext cx="1880683" cy="1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Manufacturing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14</a:t>
            </a:fld>
            <a:endParaRPr lang="en-US" sz="1600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666F338B-C889-49FD-AD26-22E25F81AF5C}"/>
              </a:ext>
            </a:extLst>
          </p:cNvPr>
          <p:cNvSpPr/>
          <p:nvPr/>
        </p:nvSpPr>
        <p:spPr>
          <a:xfrm>
            <a:off x="693370" y="1349121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E6BC577-5AFE-4475-AFE8-3DC1D6D66473}"/>
              </a:ext>
            </a:extLst>
          </p:cNvPr>
          <p:cNvSpPr/>
          <p:nvPr/>
        </p:nvSpPr>
        <p:spPr>
          <a:xfrm>
            <a:off x="3056075" y="2594653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0ABA226-D937-462C-8597-F809D5367D70}"/>
              </a:ext>
            </a:extLst>
          </p:cNvPr>
          <p:cNvSpPr/>
          <p:nvPr/>
        </p:nvSpPr>
        <p:spPr>
          <a:xfrm>
            <a:off x="5418780" y="1349120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9DDE603-9E03-4B42-ABB1-DA6211583668}"/>
              </a:ext>
            </a:extLst>
          </p:cNvPr>
          <p:cNvSpPr/>
          <p:nvPr/>
        </p:nvSpPr>
        <p:spPr>
          <a:xfrm>
            <a:off x="693369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306E4BD-5A3B-470A-9FF7-DCB761627E77}"/>
              </a:ext>
            </a:extLst>
          </p:cNvPr>
          <p:cNvSpPr/>
          <p:nvPr/>
        </p:nvSpPr>
        <p:spPr>
          <a:xfrm>
            <a:off x="5418780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C799-6BED-4720-B76C-169E9AAF53FC}"/>
              </a:ext>
            </a:extLst>
          </p:cNvPr>
          <p:cNvSpPr/>
          <p:nvPr/>
        </p:nvSpPr>
        <p:spPr>
          <a:xfrm>
            <a:off x="1394060" y="3416170"/>
            <a:ext cx="1696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http://foundry101.com/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1E9A-E78D-4A94-BE05-319024611B8A}"/>
              </a:ext>
            </a:extLst>
          </p:cNvPr>
          <p:cNvSpPr txBox="1"/>
          <p:nvPr/>
        </p:nvSpPr>
        <p:spPr>
          <a:xfrm>
            <a:off x="1337898" y="1457457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Draw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8D914-B06A-4131-8EBD-CDD54942761C}"/>
              </a:ext>
            </a:extLst>
          </p:cNvPr>
          <p:cNvSpPr txBox="1"/>
          <p:nvPr/>
        </p:nvSpPr>
        <p:spPr>
          <a:xfrm>
            <a:off x="6168910" y="1457457"/>
            <a:ext cx="14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Through Cut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7411D-B0FD-4224-A75C-E711A8430BB4}"/>
              </a:ext>
            </a:extLst>
          </p:cNvPr>
          <p:cNvSpPr txBox="1"/>
          <p:nvPr/>
        </p:nvSpPr>
        <p:spPr>
          <a:xfrm>
            <a:off x="3941979" y="260325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Cyclic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Symmetry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04863-798C-4A82-9DCE-7C540EE9C530}"/>
              </a:ext>
            </a:extLst>
          </p:cNvPr>
          <p:cNvSpPr txBox="1"/>
          <p:nvPr/>
        </p:nvSpPr>
        <p:spPr>
          <a:xfrm>
            <a:off x="1100515" y="3938129"/>
            <a:ext cx="2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Minimum Feature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57368-B626-41B3-B455-BCD83DA0C068}"/>
              </a:ext>
            </a:extLst>
          </p:cNvPr>
          <p:cNvSpPr txBox="1"/>
          <p:nvPr/>
        </p:nvSpPr>
        <p:spPr>
          <a:xfrm>
            <a:off x="6307890" y="397590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Retaining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Surfaces</a:t>
            </a:r>
          </a:p>
        </p:txBody>
      </p:sp>
      <p:pic>
        <p:nvPicPr>
          <p:cNvPr id="116738" name="Picture 2" descr="Image result for laser cutting">
            <a:extLst>
              <a:ext uri="{FF2B5EF4-FFF2-40B4-BE49-F238E27FC236}">
                <a16:creationId xmlns:a16="http://schemas.microsoft.com/office/drawing/2014/main" id="{9F3251DA-4BB0-4F19-84ED-3445FE76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4" y="2119616"/>
            <a:ext cx="2358127" cy="10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08576-607B-46F7-9528-D66B6C68E033}"/>
              </a:ext>
            </a:extLst>
          </p:cNvPr>
          <p:cNvSpPr/>
          <p:nvPr/>
        </p:nvSpPr>
        <p:spPr>
          <a:xfrm>
            <a:off x="6230246" y="1820283"/>
            <a:ext cx="1342733" cy="3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https://www.ametals.com/capabilities/laser-cutting/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F7ECD3-4062-46B5-8814-5644BC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8054" b="23128"/>
          <a:stretch/>
        </p:blipFill>
        <p:spPr>
          <a:xfrm>
            <a:off x="5672738" y="4935861"/>
            <a:ext cx="2457750" cy="833963"/>
          </a:xfrm>
          <a:prstGeom prst="rect">
            <a:avLst/>
          </a:prstGeom>
        </p:spPr>
      </p:pic>
      <p:pic>
        <p:nvPicPr>
          <p:cNvPr id="116746" name="Picture 10" descr="Image result for 3d printing">
            <a:extLst>
              <a:ext uri="{FF2B5EF4-FFF2-40B4-BE49-F238E27FC236}">
                <a16:creationId xmlns:a16="http://schemas.microsoft.com/office/drawing/2014/main" id="{D40BC4E4-CFF2-4C73-9F39-25C269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5" y="4622235"/>
            <a:ext cx="1187056" cy="11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CA5B2-B4E1-4BF9-853C-FA8987A3B566}"/>
              </a:ext>
            </a:extLst>
          </p:cNvPr>
          <p:cNvSpPr/>
          <p:nvPr/>
        </p:nvSpPr>
        <p:spPr>
          <a:xfrm>
            <a:off x="2600187" y="4544805"/>
            <a:ext cx="856486" cy="61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FB379-80E6-491A-B8B5-8BDB32DF1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99" y="1019556"/>
            <a:ext cx="519139" cy="5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" grpId="0" animBg="1"/>
      <p:bldP spid="13" grpId="0" animBg="1"/>
      <p:bldP spid="16" grpId="0" animBg="1"/>
      <p:bldP spid="18" grpId="0"/>
      <p:bldP spid="19" grpId="0"/>
      <p:bldP spid="21" grpId="0"/>
      <p:bldP spid="22" grpId="0"/>
      <p:bldP spid="2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6F5935-B7F4-4475-AFDE-E342C45A9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6019"/>
            <a:ext cx="5008728" cy="2155219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Through-Cut Constraint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15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A577E-11C2-4DD2-B7F9-89A01C9888C4}"/>
              </a:ext>
            </a:extLst>
          </p:cNvPr>
          <p:cNvSpPr txBox="1"/>
          <p:nvPr/>
        </p:nvSpPr>
        <p:spPr>
          <a:xfrm>
            <a:off x="4946966" y="2319825"/>
            <a:ext cx="385477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Uniform cross-section along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 the through-cut direction!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EC4C36-08CF-4D8C-9ACC-0CBCCD0F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>
          <a:xfrm>
            <a:off x="1899138" y="3311654"/>
            <a:ext cx="5914433" cy="31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>
                <a:solidFill>
                  <a:srgbClr val="006699"/>
                </a:solidFill>
              </a:rPr>
              <a:t>Through-Cut Constraint on Sensitivity Field </a:t>
            </a:r>
            <a:endParaRPr lang="en-US" sz="24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16</a:t>
            </a:fld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D536-3AE4-411D-9223-1CDD38D59D39}"/>
              </a:ext>
            </a:extLst>
          </p:cNvPr>
          <p:cNvSpPr txBox="1"/>
          <p:nvPr/>
        </p:nvSpPr>
        <p:spPr>
          <a:xfrm>
            <a:off x="4946966" y="2319825"/>
            <a:ext cx="385477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Uniform cross-section along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 the through-cut direction!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15008-76B8-40DE-B8CB-BDA3E7B54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>
          <a:xfrm>
            <a:off x="1728316" y="3311654"/>
            <a:ext cx="6085255" cy="3200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B9C7B-29B0-4E1A-B273-F94C54065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0" y="1077898"/>
            <a:ext cx="4799086" cy="22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2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Image result for 3d printing warped thin">
            <a:extLst>
              <a:ext uri="{FF2B5EF4-FFF2-40B4-BE49-F238E27FC236}">
                <a16:creationId xmlns:a16="http://schemas.microsoft.com/office/drawing/2014/main" id="{73107190-0F20-46C9-B864-FD29DA80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29996"/>
          <a:stretch/>
        </p:blipFill>
        <p:spPr bwMode="auto">
          <a:xfrm>
            <a:off x="2302863" y="4536247"/>
            <a:ext cx="115381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F04BD-D586-4508-9B72-38070594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1896406"/>
            <a:ext cx="2032556" cy="1522455"/>
          </a:xfrm>
          <a:prstGeom prst="rect">
            <a:avLst/>
          </a:prstGeom>
        </p:spPr>
      </p:pic>
      <p:pic>
        <p:nvPicPr>
          <p:cNvPr id="116740" name="Picture 4" descr="Image result for car rim">
            <a:extLst>
              <a:ext uri="{FF2B5EF4-FFF2-40B4-BE49-F238E27FC236}">
                <a16:creationId xmlns:a16="http://schemas.microsoft.com/office/drawing/2014/main" id="{1B826C2B-C0C8-40CE-ABE0-D51D4DC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63" y="3213635"/>
            <a:ext cx="1880683" cy="1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Manufacturing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17</a:t>
            </a:fld>
            <a:endParaRPr lang="en-US" sz="1600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666F338B-C889-49FD-AD26-22E25F81AF5C}"/>
              </a:ext>
            </a:extLst>
          </p:cNvPr>
          <p:cNvSpPr/>
          <p:nvPr/>
        </p:nvSpPr>
        <p:spPr>
          <a:xfrm>
            <a:off x="693370" y="1349121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E6BC577-5AFE-4475-AFE8-3DC1D6D66473}"/>
              </a:ext>
            </a:extLst>
          </p:cNvPr>
          <p:cNvSpPr/>
          <p:nvPr/>
        </p:nvSpPr>
        <p:spPr>
          <a:xfrm>
            <a:off x="3056075" y="2594653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0ABA226-D937-462C-8597-F809D5367D70}"/>
              </a:ext>
            </a:extLst>
          </p:cNvPr>
          <p:cNvSpPr/>
          <p:nvPr/>
        </p:nvSpPr>
        <p:spPr>
          <a:xfrm>
            <a:off x="5418780" y="1349120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9DDE603-9E03-4B42-ABB1-DA6211583668}"/>
              </a:ext>
            </a:extLst>
          </p:cNvPr>
          <p:cNvSpPr/>
          <p:nvPr/>
        </p:nvSpPr>
        <p:spPr>
          <a:xfrm>
            <a:off x="693369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306E4BD-5A3B-470A-9FF7-DCB761627E77}"/>
              </a:ext>
            </a:extLst>
          </p:cNvPr>
          <p:cNvSpPr/>
          <p:nvPr/>
        </p:nvSpPr>
        <p:spPr>
          <a:xfrm>
            <a:off x="5418780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C799-6BED-4720-B76C-169E9AAF53FC}"/>
              </a:ext>
            </a:extLst>
          </p:cNvPr>
          <p:cNvSpPr/>
          <p:nvPr/>
        </p:nvSpPr>
        <p:spPr>
          <a:xfrm>
            <a:off x="1354801" y="3392127"/>
            <a:ext cx="16960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3366FF"/>
                </a:solidFill>
              </a:rPr>
              <a:t>http://foundry101.com/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1E9A-E78D-4A94-BE05-319024611B8A}"/>
              </a:ext>
            </a:extLst>
          </p:cNvPr>
          <p:cNvSpPr txBox="1"/>
          <p:nvPr/>
        </p:nvSpPr>
        <p:spPr>
          <a:xfrm>
            <a:off x="1337898" y="1457457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Draw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8D914-B06A-4131-8EBD-CDD54942761C}"/>
              </a:ext>
            </a:extLst>
          </p:cNvPr>
          <p:cNvSpPr txBox="1"/>
          <p:nvPr/>
        </p:nvSpPr>
        <p:spPr>
          <a:xfrm>
            <a:off x="6168910" y="1457457"/>
            <a:ext cx="14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Through Cut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7411D-B0FD-4224-A75C-E711A8430BB4}"/>
              </a:ext>
            </a:extLst>
          </p:cNvPr>
          <p:cNvSpPr txBox="1"/>
          <p:nvPr/>
        </p:nvSpPr>
        <p:spPr>
          <a:xfrm>
            <a:off x="3941979" y="260325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Cyclic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Symmetry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04863-798C-4A82-9DCE-7C540EE9C530}"/>
              </a:ext>
            </a:extLst>
          </p:cNvPr>
          <p:cNvSpPr txBox="1"/>
          <p:nvPr/>
        </p:nvSpPr>
        <p:spPr>
          <a:xfrm>
            <a:off x="1100515" y="3938129"/>
            <a:ext cx="2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Minimum Feature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57368-B626-41B3-B455-BCD83DA0C068}"/>
              </a:ext>
            </a:extLst>
          </p:cNvPr>
          <p:cNvSpPr txBox="1"/>
          <p:nvPr/>
        </p:nvSpPr>
        <p:spPr>
          <a:xfrm>
            <a:off x="6307890" y="397590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Retaining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Surfaces</a:t>
            </a:r>
          </a:p>
        </p:txBody>
      </p:sp>
      <p:pic>
        <p:nvPicPr>
          <p:cNvPr id="116738" name="Picture 2" descr="Image result for laser cutting">
            <a:extLst>
              <a:ext uri="{FF2B5EF4-FFF2-40B4-BE49-F238E27FC236}">
                <a16:creationId xmlns:a16="http://schemas.microsoft.com/office/drawing/2014/main" id="{9F3251DA-4BB0-4F19-84ED-3445FE76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4" y="2119616"/>
            <a:ext cx="2358127" cy="10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08576-607B-46F7-9528-D66B6C68E033}"/>
              </a:ext>
            </a:extLst>
          </p:cNvPr>
          <p:cNvSpPr/>
          <p:nvPr/>
        </p:nvSpPr>
        <p:spPr>
          <a:xfrm>
            <a:off x="6230246" y="1798504"/>
            <a:ext cx="1342733" cy="3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https://www.ametals.com/capabilities/laser-cutting/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F7ECD3-4062-46B5-8814-5644BC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8054" b="23128"/>
          <a:stretch/>
        </p:blipFill>
        <p:spPr>
          <a:xfrm>
            <a:off x="5672738" y="4935861"/>
            <a:ext cx="2457750" cy="833963"/>
          </a:xfrm>
          <a:prstGeom prst="rect">
            <a:avLst/>
          </a:prstGeom>
        </p:spPr>
      </p:pic>
      <p:pic>
        <p:nvPicPr>
          <p:cNvPr id="116746" name="Picture 10" descr="Image result for 3d printing">
            <a:extLst>
              <a:ext uri="{FF2B5EF4-FFF2-40B4-BE49-F238E27FC236}">
                <a16:creationId xmlns:a16="http://schemas.microsoft.com/office/drawing/2014/main" id="{D40BC4E4-CFF2-4C73-9F39-25C269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5" y="4622235"/>
            <a:ext cx="1187056" cy="11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CA5B2-B4E1-4BF9-853C-FA8987A3B566}"/>
              </a:ext>
            </a:extLst>
          </p:cNvPr>
          <p:cNvSpPr/>
          <p:nvPr/>
        </p:nvSpPr>
        <p:spPr>
          <a:xfrm>
            <a:off x="2600187" y="4544805"/>
            <a:ext cx="856486" cy="61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FB379-80E6-491A-B8B5-8BDB32DF1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99" y="1019556"/>
            <a:ext cx="519139" cy="519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34BAEB-7C79-4418-9F6D-7901D90922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1027944"/>
            <a:ext cx="519139" cy="5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" grpId="0" animBg="1"/>
      <p:bldP spid="12" grpId="0" animBg="1"/>
      <p:bldP spid="13" grpId="0" animBg="1"/>
      <p:bldP spid="16" grpId="0" animBg="1"/>
      <p:bldP spid="18" grpId="0"/>
      <p:bldP spid="19" grpId="0"/>
      <p:bldP spid="20" grpId="0"/>
      <p:bldP spid="21" grpId="0"/>
      <p:bldP spid="2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Knuckle Example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18</a:t>
            </a:fld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555589-9C82-40B7-95D1-C407FC80B8EA}"/>
              </a:ext>
            </a:extLst>
          </p:cNvPr>
          <p:cNvSpPr txBox="1"/>
          <p:nvPr/>
        </p:nvSpPr>
        <p:spPr>
          <a:xfrm>
            <a:off x="2769183" y="1430896"/>
            <a:ext cx="37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1) Structural problem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591C83-3210-4BB5-95F3-627487F67A6A}"/>
              </a:ext>
            </a:extLst>
          </p:cNvPr>
          <p:cNvSpPr txBox="1"/>
          <p:nvPr/>
        </p:nvSpPr>
        <p:spPr>
          <a:xfrm>
            <a:off x="1552702" y="4095474"/>
            <a:ext cx="152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2) FEA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056CA1-525F-40BA-B535-701653458E9F}"/>
              </a:ext>
            </a:extLst>
          </p:cNvPr>
          <p:cNvSpPr txBox="1"/>
          <p:nvPr/>
        </p:nvSpPr>
        <p:spPr>
          <a:xfrm>
            <a:off x="2136193" y="5657304"/>
            <a:ext cx="37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3) Optimized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0B46C-EA60-4930-9E14-0B4F2417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26" y="2489694"/>
            <a:ext cx="2211913" cy="2753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B7C9B2-CEA3-4323-90AB-36F0ED062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9" y="1228170"/>
            <a:ext cx="2001652" cy="2517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3F6F68-CBE2-4EE4-860E-2316D311D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45" y="3701009"/>
            <a:ext cx="2562231" cy="30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Retain face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19</a:t>
            </a:fld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BB43-06E6-45C0-867F-07CCEF5C4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7" y="4189076"/>
            <a:ext cx="2921580" cy="2335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72E38-3106-42E9-8117-E09D36518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39" y="3826886"/>
            <a:ext cx="1958705" cy="2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3872D6-9CC6-460E-9E19-81EC283E4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59" y="1125781"/>
            <a:ext cx="2174937" cy="2617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A5FBC2-13E4-4F35-86DC-6EDF4869D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69" y="1177338"/>
            <a:ext cx="2040749" cy="25662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18689E-C7E4-48D2-BCA5-5EC5BF85272C}"/>
              </a:ext>
            </a:extLst>
          </p:cNvPr>
          <p:cNvSpPr txBox="1"/>
          <p:nvPr/>
        </p:nvSpPr>
        <p:spPr>
          <a:xfrm>
            <a:off x="89951" y="2308031"/>
            <a:ext cx="206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Original problem: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0E98F0-CF62-4A53-B0CB-3C585713B633}"/>
              </a:ext>
            </a:extLst>
          </p:cNvPr>
          <p:cNvSpPr txBox="1"/>
          <p:nvPr/>
        </p:nvSpPr>
        <p:spPr>
          <a:xfrm>
            <a:off x="215056" y="5002699"/>
            <a:ext cx="206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Retained-face problem:</a:t>
            </a:r>
          </a:p>
        </p:txBody>
      </p:sp>
    </p:spTree>
    <p:extLst>
      <p:ext uri="{BB962C8B-B14F-4D97-AF65-F5344CB8AC3E}">
        <p14:creationId xmlns:p14="http://schemas.microsoft.com/office/powerpoint/2010/main" val="38163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468" y="3866092"/>
            <a:ext cx="8519461" cy="99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solidFill>
                  <a:schemeClr val="bg1"/>
                </a:solidFill>
              </a:rPr>
              <a:t>Manufacturing Constraints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57DF8-C09B-4D2B-BFA4-58140FCD5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8"/>
          <a:stretch/>
        </p:blipFill>
        <p:spPr>
          <a:xfrm>
            <a:off x="567853" y="1687253"/>
            <a:ext cx="8042748" cy="18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5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>
                <a:solidFill>
                  <a:srgbClr val="006699"/>
                </a:solidFill>
              </a:rPr>
              <a:t>Swing Arm w/ Retain + Draw Dir. Constraint</a:t>
            </a:r>
            <a:endParaRPr lang="en-US" sz="24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20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A577E-11C2-4DD2-B7F9-89A01C9888C4}"/>
              </a:ext>
            </a:extLst>
          </p:cNvPr>
          <p:cNvSpPr txBox="1"/>
          <p:nvPr/>
        </p:nvSpPr>
        <p:spPr>
          <a:xfrm>
            <a:off x="5128526" y="2319825"/>
            <a:ext cx="3491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Retain selected surfaces!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25E38-5003-4714-8E42-183BE209B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2" y="992522"/>
            <a:ext cx="3561905" cy="199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BFD3A-1A04-4737-A20D-3B34EDAF0F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3"/>
          <a:stretch/>
        </p:blipFill>
        <p:spPr>
          <a:xfrm>
            <a:off x="2019719" y="3022948"/>
            <a:ext cx="5977748" cy="30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80BF1-6EE4-445F-9377-E7A89BA86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" y="1117097"/>
            <a:ext cx="4930946" cy="2332205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>
                <a:solidFill>
                  <a:srgbClr val="006699"/>
                </a:solidFill>
              </a:rPr>
              <a:t>Retain Constraint on Sensitivity Filter</a:t>
            </a:r>
            <a:endParaRPr lang="en-US" sz="24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21</a:t>
            </a:fld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F1B0A-0BF8-4809-BF34-C3A0E4A7E75C}"/>
              </a:ext>
            </a:extLst>
          </p:cNvPr>
          <p:cNvSpPr txBox="1"/>
          <p:nvPr/>
        </p:nvSpPr>
        <p:spPr>
          <a:xfrm>
            <a:off x="5195138" y="2621357"/>
            <a:ext cx="3491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Retain selected surfaces!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CF595-24B8-4F38-9A27-FC1F7DB3F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3"/>
          <a:stretch/>
        </p:blipFill>
        <p:spPr>
          <a:xfrm>
            <a:off x="1999622" y="3176521"/>
            <a:ext cx="6044768" cy="31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Image result for 3d printing warped thin">
            <a:extLst>
              <a:ext uri="{FF2B5EF4-FFF2-40B4-BE49-F238E27FC236}">
                <a16:creationId xmlns:a16="http://schemas.microsoft.com/office/drawing/2014/main" id="{73107190-0F20-46C9-B864-FD29DA80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29996"/>
          <a:stretch/>
        </p:blipFill>
        <p:spPr bwMode="auto">
          <a:xfrm>
            <a:off x="2302863" y="4536247"/>
            <a:ext cx="115381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F04BD-D586-4508-9B72-38070594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1896406"/>
            <a:ext cx="2032556" cy="1522455"/>
          </a:xfrm>
          <a:prstGeom prst="rect">
            <a:avLst/>
          </a:prstGeom>
        </p:spPr>
      </p:pic>
      <p:pic>
        <p:nvPicPr>
          <p:cNvPr id="116740" name="Picture 4" descr="Image result for car rim">
            <a:extLst>
              <a:ext uri="{FF2B5EF4-FFF2-40B4-BE49-F238E27FC236}">
                <a16:creationId xmlns:a16="http://schemas.microsoft.com/office/drawing/2014/main" id="{1B826C2B-C0C8-40CE-ABE0-D51D4DC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63" y="3213635"/>
            <a:ext cx="1880683" cy="1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Manufacturing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22</a:t>
            </a:fld>
            <a:endParaRPr lang="en-US" sz="1600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666F338B-C889-49FD-AD26-22E25F81AF5C}"/>
              </a:ext>
            </a:extLst>
          </p:cNvPr>
          <p:cNvSpPr/>
          <p:nvPr/>
        </p:nvSpPr>
        <p:spPr>
          <a:xfrm>
            <a:off x="693370" y="1349121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E6BC577-5AFE-4475-AFE8-3DC1D6D66473}"/>
              </a:ext>
            </a:extLst>
          </p:cNvPr>
          <p:cNvSpPr/>
          <p:nvPr/>
        </p:nvSpPr>
        <p:spPr>
          <a:xfrm>
            <a:off x="3056075" y="2594653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0ABA226-D937-462C-8597-F809D5367D70}"/>
              </a:ext>
            </a:extLst>
          </p:cNvPr>
          <p:cNvSpPr/>
          <p:nvPr/>
        </p:nvSpPr>
        <p:spPr>
          <a:xfrm>
            <a:off x="5418780" y="1349120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9DDE603-9E03-4B42-ABB1-DA6211583668}"/>
              </a:ext>
            </a:extLst>
          </p:cNvPr>
          <p:cNvSpPr/>
          <p:nvPr/>
        </p:nvSpPr>
        <p:spPr>
          <a:xfrm>
            <a:off x="693369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306E4BD-5A3B-470A-9FF7-DCB761627E77}"/>
              </a:ext>
            </a:extLst>
          </p:cNvPr>
          <p:cNvSpPr/>
          <p:nvPr/>
        </p:nvSpPr>
        <p:spPr>
          <a:xfrm>
            <a:off x="5418780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C799-6BED-4720-B76C-169E9AAF53FC}"/>
              </a:ext>
            </a:extLst>
          </p:cNvPr>
          <p:cNvSpPr/>
          <p:nvPr/>
        </p:nvSpPr>
        <p:spPr>
          <a:xfrm>
            <a:off x="1354801" y="3439015"/>
            <a:ext cx="1696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http://foundry101.com/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1E9A-E78D-4A94-BE05-319024611B8A}"/>
              </a:ext>
            </a:extLst>
          </p:cNvPr>
          <p:cNvSpPr txBox="1"/>
          <p:nvPr/>
        </p:nvSpPr>
        <p:spPr>
          <a:xfrm>
            <a:off x="1337898" y="1457457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Draw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8D914-B06A-4131-8EBD-CDD54942761C}"/>
              </a:ext>
            </a:extLst>
          </p:cNvPr>
          <p:cNvSpPr txBox="1"/>
          <p:nvPr/>
        </p:nvSpPr>
        <p:spPr>
          <a:xfrm>
            <a:off x="6168910" y="1457457"/>
            <a:ext cx="14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Through Cut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7411D-B0FD-4224-A75C-E711A8430BB4}"/>
              </a:ext>
            </a:extLst>
          </p:cNvPr>
          <p:cNvSpPr txBox="1"/>
          <p:nvPr/>
        </p:nvSpPr>
        <p:spPr>
          <a:xfrm>
            <a:off x="3941979" y="260325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Cyclic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Symmetry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04863-798C-4A82-9DCE-7C540EE9C530}"/>
              </a:ext>
            </a:extLst>
          </p:cNvPr>
          <p:cNvSpPr txBox="1"/>
          <p:nvPr/>
        </p:nvSpPr>
        <p:spPr>
          <a:xfrm>
            <a:off x="1100515" y="3938129"/>
            <a:ext cx="2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Minimum Feature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57368-B626-41B3-B455-BCD83DA0C068}"/>
              </a:ext>
            </a:extLst>
          </p:cNvPr>
          <p:cNvSpPr txBox="1"/>
          <p:nvPr/>
        </p:nvSpPr>
        <p:spPr>
          <a:xfrm>
            <a:off x="6307890" y="397590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Retaining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Surfaces</a:t>
            </a:r>
          </a:p>
        </p:txBody>
      </p:sp>
      <p:pic>
        <p:nvPicPr>
          <p:cNvPr id="116738" name="Picture 2" descr="Image result for laser cutting">
            <a:extLst>
              <a:ext uri="{FF2B5EF4-FFF2-40B4-BE49-F238E27FC236}">
                <a16:creationId xmlns:a16="http://schemas.microsoft.com/office/drawing/2014/main" id="{9F3251DA-4BB0-4F19-84ED-3445FE76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4" y="2119616"/>
            <a:ext cx="2358127" cy="10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08576-607B-46F7-9528-D66B6C68E033}"/>
              </a:ext>
            </a:extLst>
          </p:cNvPr>
          <p:cNvSpPr/>
          <p:nvPr/>
        </p:nvSpPr>
        <p:spPr>
          <a:xfrm>
            <a:off x="6256046" y="1799324"/>
            <a:ext cx="1342733" cy="3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https://www.ametals.com/capabilities/laser-cutting/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F7ECD3-4062-46B5-8814-5644BC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8054" b="23128"/>
          <a:stretch/>
        </p:blipFill>
        <p:spPr>
          <a:xfrm>
            <a:off x="5672738" y="4935861"/>
            <a:ext cx="2457750" cy="833963"/>
          </a:xfrm>
          <a:prstGeom prst="rect">
            <a:avLst/>
          </a:prstGeom>
        </p:spPr>
      </p:pic>
      <p:pic>
        <p:nvPicPr>
          <p:cNvPr id="116746" name="Picture 10" descr="Image result for 3d printing">
            <a:extLst>
              <a:ext uri="{FF2B5EF4-FFF2-40B4-BE49-F238E27FC236}">
                <a16:creationId xmlns:a16="http://schemas.microsoft.com/office/drawing/2014/main" id="{D40BC4E4-CFF2-4C73-9F39-25C269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5" y="4622235"/>
            <a:ext cx="1187056" cy="11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CA5B2-B4E1-4BF9-853C-FA8987A3B566}"/>
              </a:ext>
            </a:extLst>
          </p:cNvPr>
          <p:cNvSpPr/>
          <p:nvPr/>
        </p:nvSpPr>
        <p:spPr>
          <a:xfrm>
            <a:off x="2600187" y="4544805"/>
            <a:ext cx="856486" cy="61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FB379-80E6-491A-B8B5-8BDB32DF1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99" y="1019556"/>
            <a:ext cx="519139" cy="519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34BAEB-7C79-4418-9F6D-7901D90922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1027944"/>
            <a:ext cx="519139" cy="5191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D42DA7-BB73-428C-B9E9-201814C1E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36447"/>
            <a:ext cx="519139" cy="5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" grpId="0" animBg="1"/>
      <p:bldP spid="12" grpId="0" animBg="1"/>
      <p:bldP spid="16" grpId="0" animBg="1"/>
      <p:bldP spid="18" grpId="0"/>
      <p:bldP spid="19" grpId="0"/>
      <p:bldP spid="20" grpId="0"/>
      <p:bldP spid="21" grpId="0"/>
      <p:bldP spid="23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04D623-2E49-4E8B-BEF2-003CB63FC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56" y="1239880"/>
            <a:ext cx="3805878" cy="1740833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MBB Beam Example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23</a:t>
            </a:fld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555589-9C82-40B7-95D1-C407FC80B8EA}"/>
              </a:ext>
            </a:extLst>
          </p:cNvPr>
          <p:cNvSpPr txBox="1"/>
          <p:nvPr/>
        </p:nvSpPr>
        <p:spPr>
          <a:xfrm>
            <a:off x="317135" y="1369519"/>
            <a:ext cx="37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1) Structural problem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591C83-3210-4BB5-95F3-627487F67A6A}"/>
              </a:ext>
            </a:extLst>
          </p:cNvPr>
          <p:cNvSpPr txBox="1"/>
          <p:nvPr/>
        </p:nvSpPr>
        <p:spPr>
          <a:xfrm>
            <a:off x="1912335" y="3304710"/>
            <a:ext cx="152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2) FEA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056CA1-525F-40BA-B535-701653458E9F}"/>
              </a:ext>
            </a:extLst>
          </p:cNvPr>
          <p:cNvSpPr txBox="1"/>
          <p:nvPr/>
        </p:nvSpPr>
        <p:spPr>
          <a:xfrm>
            <a:off x="3092515" y="5038609"/>
            <a:ext cx="366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3) Optimized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EF115-ACDE-43CD-9B17-8738860DF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68" y="5561829"/>
            <a:ext cx="3903260" cy="108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C0148-1056-4570-96B4-8A5BC2069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05" y="3500332"/>
            <a:ext cx="3921931" cy="12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Sensitivity Field 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24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40FDD-9594-4703-B724-FD9448D06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4" y="1065075"/>
            <a:ext cx="6217920" cy="1640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18952-56BA-4BB2-9FAF-38DD9376B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4" y="2903221"/>
            <a:ext cx="6217920" cy="34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37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>
                <a:solidFill>
                  <a:srgbClr val="006699"/>
                </a:solidFill>
              </a:rPr>
              <a:t>Smoothing Filter on Sensitivity Field </a:t>
            </a:r>
            <a:endParaRPr lang="en-US" sz="24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25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40FDD-9594-4703-B724-FD9448D06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1" y="1954327"/>
            <a:ext cx="3437323" cy="907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18952-56BA-4BB2-9FAF-38DD9376B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0" y="3068241"/>
            <a:ext cx="6330950" cy="356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6730C-EAD0-4AD6-ABC1-BFE58E0810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brightnessContrast bright="-55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61" y="1134630"/>
            <a:ext cx="1558878" cy="1169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98141-61A2-46B2-AF6C-04EF5F1EB7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3" y="1954327"/>
            <a:ext cx="3380692" cy="90715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DF2E69E-575E-4652-AD70-F2D63EFC3526}"/>
              </a:ext>
            </a:extLst>
          </p:cNvPr>
          <p:cNvSpPr/>
          <p:nvPr/>
        </p:nvSpPr>
        <p:spPr>
          <a:xfrm>
            <a:off x="4067054" y="2376847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11DC5-0A6E-4033-9BD7-F8C32C6D83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65" y="3118553"/>
            <a:ext cx="6152059" cy="34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Image result for 3d printing warped thin">
            <a:extLst>
              <a:ext uri="{FF2B5EF4-FFF2-40B4-BE49-F238E27FC236}">
                <a16:creationId xmlns:a16="http://schemas.microsoft.com/office/drawing/2014/main" id="{73107190-0F20-46C9-B864-FD29DA80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29996"/>
          <a:stretch/>
        </p:blipFill>
        <p:spPr bwMode="auto">
          <a:xfrm>
            <a:off x="2302863" y="4536247"/>
            <a:ext cx="115381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F04BD-D586-4508-9B72-38070594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1896406"/>
            <a:ext cx="2032556" cy="1522455"/>
          </a:xfrm>
          <a:prstGeom prst="rect">
            <a:avLst/>
          </a:prstGeom>
        </p:spPr>
      </p:pic>
      <p:pic>
        <p:nvPicPr>
          <p:cNvPr id="116740" name="Picture 4" descr="Image result for car rim">
            <a:extLst>
              <a:ext uri="{FF2B5EF4-FFF2-40B4-BE49-F238E27FC236}">
                <a16:creationId xmlns:a16="http://schemas.microsoft.com/office/drawing/2014/main" id="{1B826C2B-C0C8-40CE-ABE0-D51D4DC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63" y="3213635"/>
            <a:ext cx="1880683" cy="1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Manufacturing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26</a:t>
            </a:fld>
            <a:endParaRPr lang="en-US" sz="1600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666F338B-C889-49FD-AD26-22E25F81AF5C}"/>
              </a:ext>
            </a:extLst>
          </p:cNvPr>
          <p:cNvSpPr/>
          <p:nvPr/>
        </p:nvSpPr>
        <p:spPr>
          <a:xfrm>
            <a:off x="693370" y="1349121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E6BC577-5AFE-4475-AFE8-3DC1D6D66473}"/>
              </a:ext>
            </a:extLst>
          </p:cNvPr>
          <p:cNvSpPr/>
          <p:nvPr/>
        </p:nvSpPr>
        <p:spPr>
          <a:xfrm>
            <a:off x="3056075" y="2594653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0ABA226-D937-462C-8597-F809D5367D70}"/>
              </a:ext>
            </a:extLst>
          </p:cNvPr>
          <p:cNvSpPr/>
          <p:nvPr/>
        </p:nvSpPr>
        <p:spPr>
          <a:xfrm>
            <a:off x="5418780" y="1349120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9DDE603-9E03-4B42-ABB1-DA6211583668}"/>
              </a:ext>
            </a:extLst>
          </p:cNvPr>
          <p:cNvSpPr/>
          <p:nvPr/>
        </p:nvSpPr>
        <p:spPr>
          <a:xfrm>
            <a:off x="693369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306E4BD-5A3B-470A-9FF7-DCB761627E77}"/>
              </a:ext>
            </a:extLst>
          </p:cNvPr>
          <p:cNvSpPr/>
          <p:nvPr/>
        </p:nvSpPr>
        <p:spPr>
          <a:xfrm>
            <a:off x="5418780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C799-6BED-4720-B76C-169E9AAF53FC}"/>
              </a:ext>
            </a:extLst>
          </p:cNvPr>
          <p:cNvSpPr/>
          <p:nvPr/>
        </p:nvSpPr>
        <p:spPr>
          <a:xfrm>
            <a:off x="1359212" y="3439889"/>
            <a:ext cx="1696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http://foundry101.com/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1E9A-E78D-4A94-BE05-319024611B8A}"/>
              </a:ext>
            </a:extLst>
          </p:cNvPr>
          <p:cNvSpPr txBox="1"/>
          <p:nvPr/>
        </p:nvSpPr>
        <p:spPr>
          <a:xfrm>
            <a:off x="1337898" y="1457457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Draw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8D914-B06A-4131-8EBD-CDD54942761C}"/>
              </a:ext>
            </a:extLst>
          </p:cNvPr>
          <p:cNvSpPr txBox="1"/>
          <p:nvPr/>
        </p:nvSpPr>
        <p:spPr>
          <a:xfrm>
            <a:off x="6168910" y="1457457"/>
            <a:ext cx="14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Through Cut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7411D-B0FD-4224-A75C-E711A8430BB4}"/>
              </a:ext>
            </a:extLst>
          </p:cNvPr>
          <p:cNvSpPr txBox="1"/>
          <p:nvPr/>
        </p:nvSpPr>
        <p:spPr>
          <a:xfrm>
            <a:off x="3941979" y="260325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Cyclic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Symmetry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04863-798C-4A82-9DCE-7C540EE9C530}"/>
              </a:ext>
            </a:extLst>
          </p:cNvPr>
          <p:cNvSpPr txBox="1"/>
          <p:nvPr/>
        </p:nvSpPr>
        <p:spPr>
          <a:xfrm>
            <a:off x="1100515" y="3938129"/>
            <a:ext cx="2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Minimum Feature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57368-B626-41B3-B455-BCD83DA0C068}"/>
              </a:ext>
            </a:extLst>
          </p:cNvPr>
          <p:cNvSpPr txBox="1"/>
          <p:nvPr/>
        </p:nvSpPr>
        <p:spPr>
          <a:xfrm>
            <a:off x="6307890" y="397590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Retaining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Surfaces</a:t>
            </a:r>
          </a:p>
        </p:txBody>
      </p:sp>
      <p:pic>
        <p:nvPicPr>
          <p:cNvPr id="116738" name="Picture 2" descr="Image result for laser cutting">
            <a:extLst>
              <a:ext uri="{FF2B5EF4-FFF2-40B4-BE49-F238E27FC236}">
                <a16:creationId xmlns:a16="http://schemas.microsoft.com/office/drawing/2014/main" id="{9F3251DA-4BB0-4F19-84ED-3445FE76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4" y="2119616"/>
            <a:ext cx="2358127" cy="10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08576-607B-46F7-9528-D66B6C68E033}"/>
              </a:ext>
            </a:extLst>
          </p:cNvPr>
          <p:cNvSpPr/>
          <p:nvPr/>
        </p:nvSpPr>
        <p:spPr>
          <a:xfrm>
            <a:off x="6256780" y="1790191"/>
            <a:ext cx="1342733" cy="3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  <a:latin typeface="+mj-lt"/>
              </a:rPr>
              <a:t>https://www.ametals.com/capabilities/laser-cutting/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F7ECD3-4062-46B5-8814-5644BC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8054" b="23128"/>
          <a:stretch/>
        </p:blipFill>
        <p:spPr>
          <a:xfrm>
            <a:off x="5672738" y="4935861"/>
            <a:ext cx="2457750" cy="833963"/>
          </a:xfrm>
          <a:prstGeom prst="rect">
            <a:avLst/>
          </a:prstGeom>
        </p:spPr>
      </p:pic>
      <p:pic>
        <p:nvPicPr>
          <p:cNvPr id="116746" name="Picture 10" descr="Image result for 3d printing">
            <a:extLst>
              <a:ext uri="{FF2B5EF4-FFF2-40B4-BE49-F238E27FC236}">
                <a16:creationId xmlns:a16="http://schemas.microsoft.com/office/drawing/2014/main" id="{D40BC4E4-CFF2-4C73-9F39-25C269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5" y="4622235"/>
            <a:ext cx="1187056" cy="11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CA5B2-B4E1-4BF9-853C-FA8987A3B566}"/>
              </a:ext>
            </a:extLst>
          </p:cNvPr>
          <p:cNvSpPr/>
          <p:nvPr/>
        </p:nvSpPr>
        <p:spPr>
          <a:xfrm>
            <a:off x="2600187" y="4544805"/>
            <a:ext cx="856486" cy="61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FB379-80E6-491A-B8B5-8BDB32DF1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99" y="1019556"/>
            <a:ext cx="519139" cy="519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34BAEB-7C79-4418-9F6D-7901D90922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1027944"/>
            <a:ext cx="519139" cy="5191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D42DA7-BB73-428C-B9E9-201814C1E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36447"/>
            <a:ext cx="519139" cy="5191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55BC1-4F13-47D8-9BAB-612836A1FC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97" y="6169082"/>
            <a:ext cx="519139" cy="5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2" grpId="0"/>
      <p:bldP spid="23" grpId="0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Circular Plate Example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27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F3426-5FA4-4774-A575-B5E455233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" y="994877"/>
            <a:ext cx="2678235" cy="2714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04792-1FC7-4089-BF0F-AC55A23E8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45" y="1645920"/>
            <a:ext cx="5175676" cy="4126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CF2281-8E32-453A-954C-CD6E404CE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3" y="3709035"/>
            <a:ext cx="2671071" cy="26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>
                <a:solidFill>
                  <a:srgbClr val="006699"/>
                </a:solidFill>
              </a:rPr>
              <a:t>Cyclic Symmetry on Sensitivity Field </a:t>
            </a:r>
            <a:endParaRPr lang="en-US" sz="24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28</a:t>
            </a:fld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214B8-D620-466E-8EB0-05C0EEB6E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2" y="1028128"/>
            <a:ext cx="2699768" cy="2687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2D29B-883E-4594-96B4-9E3A64787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2" y="3645451"/>
            <a:ext cx="2699768" cy="267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A0CA0-DACE-4737-8BDD-5B5D4EC6B3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18000"/>
          <a:stretch/>
        </p:blipFill>
        <p:spPr>
          <a:xfrm>
            <a:off x="3153765" y="1759878"/>
            <a:ext cx="540349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43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29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2CEC8-B63C-463F-893A-95C042474802}"/>
              </a:ext>
            </a:extLst>
          </p:cNvPr>
          <p:cNvSpPr txBox="1"/>
          <p:nvPr/>
        </p:nvSpPr>
        <p:spPr>
          <a:xfrm>
            <a:off x="3452884" y="3273933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956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 descr="Image result for 3d printing warped thin">
            <a:extLst>
              <a:ext uri="{FF2B5EF4-FFF2-40B4-BE49-F238E27FC236}">
                <a16:creationId xmlns:a16="http://schemas.microsoft.com/office/drawing/2014/main" id="{73107190-0F20-46C9-B864-FD29DA80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29996"/>
          <a:stretch/>
        </p:blipFill>
        <p:spPr bwMode="auto">
          <a:xfrm>
            <a:off x="2302863" y="4536247"/>
            <a:ext cx="115381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F04BD-D586-4508-9B72-38070594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1896406"/>
            <a:ext cx="2032556" cy="1522455"/>
          </a:xfrm>
          <a:prstGeom prst="rect">
            <a:avLst/>
          </a:prstGeom>
        </p:spPr>
      </p:pic>
      <p:pic>
        <p:nvPicPr>
          <p:cNvPr id="116740" name="Picture 4" descr="Image result for car rim">
            <a:extLst>
              <a:ext uri="{FF2B5EF4-FFF2-40B4-BE49-F238E27FC236}">
                <a16:creationId xmlns:a16="http://schemas.microsoft.com/office/drawing/2014/main" id="{1B826C2B-C0C8-40CE-ABE0-D51D4DC1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98" y="3055178"/>
            <a:ext cx="1880683" cy="18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Manufacturing Constraints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666F338B-C889-49FD-AD26-22E25F81AF5C}"/>
              </a:ext>
            </a:extLst>
          </p:cNvPr>
          <p:cNvSpPr/>
          <p:nvPr/>
        </p:nvSpPr>
        <p:spPr>
          <a:xfrm>
            <a:off x="693370" y="1349121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E6BC577-5AFE-4475-AFE8-3DC1D6D66473}"/>
              </a:ext>
            </a:extLst>
          </p:cNvPr>
          <p:cNvSpPr/>
          <p:nvPr/>
        </p:nvSpPr>
        <p:spPr>
          <a:xfrm>
            <a:off x="3056075" y="2594653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0ABA226-D937-462C-8597-F809D5367D70}"/>
              </a:ext>
            </a:extLst>
          </p:cNvPr>
          <p:cNvSpPr/>
          <p:nvPr/>
        </p:nvSpPr>
        <p:spPr>
          <a:xfrm>
            <a:off x="5418780" y="1349120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9DDE603-9E03-4B42-ABB1-DA6211583668}"/>
              </a:ext>
            </a:extLst>
          </p:cNvPr>
          <p:cNvSpPr/>
          <p:nvPr/>
        </p:nvSpPr>
        <p:spPr>
          <a:xfrm>
            <a:off x="693369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306E4BD-5A3B-470A-9FF7-DCB761627E77}"/>
              </a:ext>
            </a:extLst>
          </p:cNvPr>
          <p:cNvSpPr/>
          <p:nvPr/>
        </p:nvSpPr>
        <p:spPr>
          <a:xfrm>
            <a:off x="5418780" y="3840185"/>
            <a:ext cx="2982397" cy="2491065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C799-6BED-4720-B76C-169E9AAF53FC}"/>
              </a:ext>
            </a:extLst>
          </p:cNvPr>
          <p:cNvSpPr/>
          <p:nvPr/>
        </p:nvSpPr>
        <p:spPr>
          <a:xfrm>
            <a:off x="1344717" y="3049529"/>
            <a:ext cx="16960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http://foundry101.com/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1E9A-E78D-4A94-BE05-319024611B8A}"/>
              </a:ext>
            </a:extLst>
          </p:cNvPr>
          <p:cNvSpPr txBox="1"/>
          <p:nvPr/>
        </p:nvSpPr>
        <p:spPr>
          <a:xfrm>
            <a:off x="1337898" y="1457457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Draw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8D914-B06A-4131-8EBD-CDD54942761C}"/>
              </a:ext>
            </a:extLst>
          </p:cNvPr>
          <p:cNvSpPr txBox="1"/>
          <p:nvPr/>
        </p:nvSpPr>
        <p:spPr>
          <a:xfrm>
            <a:off x="6168910" y="1457457"/>
            <a:ext cx="14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Through Cut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7411D-B0FD-4224-A75C-E711A8430BB4}"/>
              </a:ext>
            </a:extLst>
          </p:cNvPr>
          <p:cNvSpPr txBox="1"/>
          <p:nvPr/>
        </p:nvSpPr>
        <p:spPr>
          <a:xfrm>
            <a:off x="3675766" y="2603253"/>
            <a:ext cx="178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Cyclic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Symmetry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04863-798C-4A82-9DCE-7C540EE9C530}"/>
              </a:ext>
            </a:extLst>
          </p:cNvPr>
          <p:cNvSpPr txBox="1"/>
          <p:nvPr/>
        </p:nvSpPr>
        <p:spPr>
          <a:xfrm>
            <a:off x="1100515" y="3938129"/>
            <a:ext cx="2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Minimum Feature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57368-B626-41B3-B455-BCD83DA0C068}"/>
              </a:ext>
            </a:extLst>
          </p:cNvPr>
          <p:cNvSpPr txBox="1"/>
          <p:nvPr/>
        </p:nvSpPr>
        <p:spPr>
          <a:xfrm>
            <a:off x="6307890" y="397590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Retaining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Surfaces</a:t>
            </a:r>
          </a:p>
        </p:txBody>
      </p:sp>
      <p:pic>
        <p:nvPicPr>
          <p:cNvPr id="116738" name="Picture 2" descr="Image result for laser cutting">
            <a:extLst>
              <a:ext uri="{FF2B5EF4-FFF2-40B4-BE49-F238E27FC236}">
                <a16:creationId xmlns:a16="http://schemas.microsoft.com/office/drawing/2014/main" id="{9F3251DA-4BB0-4F19-84ED-3445FE76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4" y="2119616"/>
            <a:ext cx="2358127" cy="10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08576-607B-46F7-9528-D66B6C68E033}"/>
              </a:ext>
            </a:extLst>
          </p:cNvPr>
          <p:cNvSpPr/>
          <p:nvPr/>
        </p:nvSpPr>
        <p:spPr>
          <a:xfrm>
            <a:off x="6238610" y="1800186"/>
            <a:ext cx="1342733" cy="3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3366FF"/>
                </a:solidFill>
              </a:rPr>
              <a:t>https://www.ametals.com/capabilities/laser-cutting/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F7ECD3-4062-46B5-8814-5644BC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8054" b="23128"/>
          <a:stretch/>
        </p:blipFill>
        <p:spPr>
          <a:xfrm>
            <a:off x="5771850" y="4699533"/>
            <a:ext cx="2457750" cy="833963"/>
          </a:xfrm>
          <a:prstGeom prst="rect">
            <a:avLst/>
          </a:prstGeom>
        </p:spPr>
      </p:pic>
      <p:pic>
        <p:nvPicPr>
          <p:cNvPr id="116746" name="Picture 10" descr="Image result for 3d printing">
            <a:extLst>
              <a:ext uri="{FF2B5EF4-FFF2-40B4-BE49-F238E27FC236}">
                <a16:creationId xmlns:a16="http://schemas.microsoft.com/office/drawing/2014/main" id="{D40BC4E4-CFF2-4C73-9F39-25C269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5" y="4622235"/>
            <a:ext cx="1187056" cy="11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4CA5B2-B4E1-4BF9-853C-FA8987A3B566}"/>
              </a:ext>
            </a:extLst>
          </p:cNvPr>
          <p:cNvSpPr/>
          <p:nvPr/>
        </p:nvSpPr>
        <p:spPr>
          <a:xfrm>
            <a:off x="2600187" y="4544805"/>
            <a:ext cx="856486" cy="61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Goal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4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9D281-17C5-4C0A-8930-64AD2497D0E1}"/>
              </a:ext>
            </a:extLst>
          </p:cNvPr>
          <p:cNvSpPr txBox="1"/>
          <p:nvPr/>
        </p:nvSpPr>
        <p:spPr>
          <a:xfrm>
            <a:off x="1138994" y="2281332"/>
            <a:ext cx="240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Optimizing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17F685-F5BF-4909-AEC4-FD3B617D39A4}"/>
              </a:ext>
            </a:extLst>
          </p:cNvPr>
          <p:cNvSpPr txBox="1"/>
          <p:nvPr/>
        </p:nvSpPr>
        <p:spPr>
          <a:xfrm>
            <a:off x="670473" y="1779205"/>
            <a:ext cx="12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Option 1: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FB4A8D-F3EE-491E-93D2-D3C02AD63C27}"/>
              </a:ext>
            </a:extLst>
          </p:cNvPr>
          <p:cNvSpPr txBox="1"/>
          <p:nvPr/>
        </p:nvSpPr>
        <p:spPr>
          <a:xfrm>
            <a:off x="5318828" y="2212479"/>
            <a:ext cx="327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Considering manufacturing requirements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7679B-2BE4-4B7B-9D2B-E2B0DDC53E94}"/>
              </a:ext>
            </a:extLst>
          </p:cNvPr>
          <p:cNvSpPr txBox="1"/>
          <p:nvPr/>
        </p:nvSpPr>
        <p:spPr>
          <a:xfrm>
            <a:off x="1390496" y="1069452"/>
            <a:ext cx="636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Goal: Optimized designs can be fabricated directly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F384EE-4846-4C7C-9925-C41ADE25DEE5}"/>
              </a:ext>
            </a:extLst>
          </p:cNvPr>
          <p:cNvSpPr txBox="1"/>
          <p:nvPr/>
        </p:nvSpPr>
        <p:spPr>
          <a:xfrm>
            <a:off x="3945209" y="1964863"/>
            <a:ext cx="8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19A1A8-2BAC-4299-886A-244C40C094C4}"/>
              </a:ext>
            </a:extLst>
          </p:cNvPr>
          <p:cNvSpPr txBox="1"/>
          <p:nvPr/>
        </p:nvSpPr>
        <p:spPr>
          <a:xfrm>
            <a:off x="1102485" y="4701534"/>
            <a:ext cx="240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Optimizing design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48167E-5611-4480-ACC8-3CC10E60CEEE}"/>
              </a:ext>
            </a:extLst>
          </p:cNvPr>
          <p:cNvSpPr txBox="1"/>
          <p:nvPr/>
        </p:nvSpPr>
        <p:spPr>
          <a:xfrm>
            <a:off x="670472" y="4228321"/>
            <a:ext cx="12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Option 2: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BD78BA-63F3-408F-8DB6-856B39854BA0}"/>
              </a:ext>
            </a:extLst>
          </p:cNvPr>
          <p:cNvSpPr txBox="1"/>
          <p:nvPr/>
        </p:nvSpPr>
        <p:spPr>
          <a:xfrm>
            <a:off x="5474030" y="4586335"/>
            <a:ext cx="321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Considering manufacturing requirements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E2D63C-8057-4CD9-81B7-FA93F624BB07}"/>
              </a:ext>
            </a:extLst>
          </p:cNvPr>
          <p:cNvSpPr txBox="1"/>
          <p:nvPr/>
        </p:nvSpPr>
        <p:spPr>
          <a:xfrm>
            <a:off x="4108881" y="4388652"/>
            <a:ext cx="8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</a:rPr>
              <a:t>While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096118-5B2A-47A5-869C-4E4DB165BF22}"/>
              </a:ext>
            </a:extLst>
          </p:cNvPr>
          <p:cNvSpPr txBox="1"/>
          <p:nvPr/>
        </p:nvSpPr>
        <p:spPr>
          <a:xfrm>
            <a:off x="2340050" y="3045601"/>
            <a:ext cx="156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Post-process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FB2E4A-8EBB-43C6-BFC3-E13C0A777694}"/>
              </a:ext>
            </a:extLst>
          </p:cNvPr>
          <p:cNvSpPr txBox="1"/>
          <p:nvPr/>
        </p:nvSpPr>
        <p:spPr>
          <a:xfrm>
            <a:off x="4788398" y="3065069"/>
            <a:ext cx="155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Sub-optimal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B0D36D-CC2C-410D-854B-52BE2BF3E67D}"/>
              </a:ext>
            </a:extLst>
          </p:cNvPr>
          <p:cNvSpPr txBox="1"/>
          <p:nvPr/>
        </p:nvSpPr>
        <p:spPr>
          <a:xfrm>
            <a:off x="1739214" y="5565175"/>
            <a:ext cx="2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Embedded within TO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5C8401-5451-4F04-B50B-A093A18045E2}"/>
              </a:ext>
            </a:extLst>
          </p:cNvPr>
          <p:cNvSpPr txBox="1"/>
          <p:nvPr/>
        </p:nvSpPr>
        <p:spPr>
          <a:xfrm>
            <a:off x="4708861" y="5573187"/>
            <a:ext cx="155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Optimal</a:t>
            </a: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3063D9A-4F06-483F-93BB-F4026E624F84}"/>
              </a:ext>
            </a:extLst>
          </p:cNvPr>
          <p:cNvSpPr/>
          <p:nvPr/>
        </p:nvSpPr>
        <p:spPr>
          <a:xfrm>
            <a:off x="4178386" y="2910479"/>
            <a:ext cx="530475" cy="72513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Striped Right 41">
            <a:extLst>
              <a:ext uri="{FF2B5EF4-FFF2-40B4-BE49-F238E27FC236}">
                <a16:creationId xmlns:a16="http://schemas.microsoft.com/office/drawing/2014/main" id="{1320EFAA-B4B3-4EF3-8CD6-F2620328F992}"/>
              </a:ext>
            </a:extLst>
          </p:cNvPr>
          <p:cNvSpPr/>
          <p:nvPr/>
        </p:nvSpPr>
        <p:spPr>
          <a:xfrm>
            <a:off x="4257923" y="5387273"/>
            <a:ext cx="530475" cy="72513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9936E2-0F91-48C8-9A5A-69818313D32F}"/>
              </a:ext>
            </a:extLst>
          </p:cNvPr>
          <p:cNvSpPr/>
          <p:nvPr/>
        </p:nvSpPr>
        <p:spPr>
          <a:xfrm>
            <a:off x="457200" y="1596474"/>
            <a:ext cx="8229600" cy="21462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F776A42-9206-488F-91B7-693F96563C4E}"/>
              </a:ext>
            </a:extLst>
          </p:cNvPr>
          <p:cNvSpPr/>
          <p:nvPr/>
        </p:nvSpPr>
        <p:spPr>
          <a:xfrm>
            <a:off x="457200" y="3998640"/>
            <a:ext cx="8229600" cy="22192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CF0EE0-7D83-42AA-8B5D-EC131D77B54D}"/>
              </a:ext>
            </a:extLst>
          </p:cNvPr>
          <p:cNvSpPr txBox="1"/>
          <p:nvPr/>
        </p:nvSpPr>
        <p:spPr>
          <a:xfrm>
            <a:off x="6992442" y="5450626"/>
            <a:ext cx="11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How?!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C83F95E9-86EF-47F4-B104-3D563F39F93C}"/>
              </a:ext>
            </a:extLst>
          </p:cNvPr>
          <p:cNvSpPr/>
          <p:nvPr/>
        </p:nvSpPr>
        <p:spPr>
          <a:xfrm>
            <a:off x="3630304" y="2242964"/>
            <a:ext cx="1471992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2DE05380-9E83-471F-8006-40A22A0DE429}"/>
              </a:ext>
            </a:extLst>
          </p:cNvPr>
          <p:cNvSpPr/>
          <p:nvPr/>
        </p:nvSpPr>
        <p:spPr>
          <a:xfrm>
            <a:off x="3541106" y="4732381"/>
            <a:ext cx="1836111" cy="484632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" grpId="0" animBg="1"/>
      <p:bldP spid="42" grpId="0" animBg="1"/>
      <p:bldP spid="23" grpId="0" animBg="1"/>
      <p:bldP spid="44" grpId="0" animBg="1"/>
      <p:bldP spid="46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err="1">
                <a:solidFill>
                  <a:srgbClr val="006699"/>
                </a:solidFill>
              </a:rPr>
              <a:t>TopOpt</a:t>
            </a:r>
            <a:r>
              <a:rPr lang="en-US" sz="2800" i="0" kern="0" dirty="0">
                <a:solidFill>
                  <a:srgbClr val="006699"/>
                </a:solidFill>
              </a:rPr>
              <a:t> Workflow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  <p:cxnSp>
        <p:nvCxnSpPr>
          <p:cNvPr id="5" name="Elbow Connector 2">
            <a:extLst>
              <a:ext uri="{FF2B5EF4-FFF2-40B4-BE49-F238E27FC236}">
                <a16:creationId xmlns:a16="http://schemas.microsoft.com/office/drawing/2014/main" id="{6731F25F-608F-4240-AC3E-F0E93C82C36B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7586534" y="3215695"/>
            <a:ext cx="663998" cy="780137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AE8B3D5-D04A-43E4-8094-7BFF75CA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97" y="1186093"/>
            <a:ext cx="2136675" cy="129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B953D-A43A-42CE-892A-BFC310E87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19" y="985943"/>
            <a:ext cx="2055283" cy="1699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AD1AE-0633-4F4E-A233-06D733E3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5201"/>
          <a:stretch/>
        </p:blipFill>
        <p:spPr>
          <a:xfrm>
            <a:off x="490200" y="1099209"/>
            <a:ext cx="2099394" cy="1493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ECB11-B67C-4F39-A613-C6A7A9241F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31254" r="4720" b="32027"/>
          <a:stretch/>
        </p:blipFill>
        <p:spPr>
          <a:xfrm>
            <a:off x="2589594" y="4874475"/>
            <a:ext cx="2470781" cy="155341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3BF396-6DC2-42EB-AB3A-990A7893FF9D}"/>
              </a:ext>
            </a:extLst>
          </p:cNvPr>
          <p:cNvSpPr/>
          <p:nvPr/>
        </p:nvSpPr>
        <p:spPr>
          <a:xfrm>
            <a:off x="710133" y="2933861"/>
            <a:ext cx="1352862" cy="589588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Optimization Problem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A4286-9657-455B-9DAD-EC5FE4C23435}"/>
              </a:ext>
            </a:extLst>
          </p:cNvPr>
          <p:cNvSpPr/>
          <p:nvPr/>
        </p:nvSpPr>
        <p:spPr>
          <a:xfrm>
            <a:off x="3136336" y="3013946"/>
            <a:ext cx="1111524" cy="429418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FEA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425CD4-8CCE-46B6-83B1-EB997DEA0AAF}"/>
              </a:ext>
            </a:extLst>
          </p:cNvPr>
          <p:cNvSpPr/>
          <p:nvPr/>
        </p:nvSpPr>
        <p:spPr>
          <a:xfrm>
            <a:off x="2924804" y="3975384"/>
            <a:ext cx="1515615" cy="644685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Remove Material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46AA0AEB-78A6-4D17-9E7E-458221AD29F2}"/>
              </a:ext>
            </a:extLst>
          </p:cNvPr>
          <p:cNvSpPr/>
          <p:nvPr/>
        </p:nvSpPr>
        <p:spPr>
          <a:xfrm>
            <a:off x="6141536" y="2973284"/>
            <a:ext cx="1444998" cy="484822"/>
          </a:xfrm>
          <a:prstGeom prst="diamond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Done?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F63C0-649B-4238-8E42-A155A40153B3}"/>
              </a:ext>
            </a:extLst>
          </p:cNvPr>
          <p:cNvSpPr txBox="1"/>
          <p:nvPr/>
        </p:nvSpPr>
        <p:spPr>
          <a:xfrm>
            <a:off x="6226832" y="2595307"/>
            <a:ext cx="51847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C9808-DE8C-4FA2-9AB8-73EEF1A6613C}"/>
              </a:ext>
            </a:extLst>
          </p:cNvPr>
          <p:cNvSpPr txBox="1"/>
          <p:nvPr/>
        </p:nvSpPr>
        <p:spPr>
          <a:xfrm>
            <a:off x="8006622" y="3027423"/>
            <a:ext cx="4459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9F7AD-0572-439B-A753-CE596BDABEB4}"/>
              </a:ext>
            </a:extLst>
          </p:cNvPr>
          <p:cNvSpPr/>
          <p:nvPr/>
        </p:nvSpPr>
        <p:spPr>
          <a:xfrm>
            <a:off x="7503114" y="3995832"/>
            <a:ext cx="1494836" cy="624237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Sensitivity Analysis</a:t>
            </a:r>
          </a:p>
        </p:txBody>
      </p: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15619F5E-0B0E-4BFD-8855-3E47D8D57051}"/>
              </a:ext>
            </a:extLst>
          </p:cNvPr>
          <p:cNvCxnSpPr>
            <a:cxnSpLocks/>
            <a:stCxn id="16" idx="1"/>
            <a:endCxn id="21" idx="3"/>
          </p:cNvCxnSpPr>
          <p:nvPr/>
        </p:nvCxnSpPr>
        <p:spPr>
          <a:xfrm flipH="1" flipV="1">
            <a:off x="6745307" y="4300760"/>
            <a:ext cx="757807" cy="719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24">
            <a:extLst>
              <a:ext uri="{FF2B5EF4-FFF2-40B4-BE49-F238E27FC236}">
                <a16:creationId xmlns:a16="http://schemas.microsoft.com/office/drawing/2014/main" id="{11128B85-9E08-4416-BD9C-D6C0CA41DF73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4247860" y="3215695"/>
            <a:ext cx="1893676" cy="1296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ABF00FEB-DDA0-43B7-856A-F79921825366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2062995" y="3228655"/>
            <a:ext cx="1073341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4">
            <a:extLst>
              <a:ext uri="{FF2B5EF4-FFF2-40B4-BE49-F238E27FC236}">
                <a16:creationId xmlns:a16="http://schemas.microsoft.com/office/drawing/2014/main" id="{C31C71AF-EBC4-4401-B9C6-D9EF13F2905E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3682612" y="3443364"/>
            <a:ext cx="9486" cy="53202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2C14859D-DAFD-4F49-A075-E4B0A60A94BB}"/>
              </a:ext>
            </a:extLst>
          </p:cNvPr>
          <p:cNvSpPr/>
          <p:nvPr/>
        </p:nvSpPr>
        <p:spPr>
          <a:xfrm>
            <a:off x="5198226" y="3981450"/>
            <a:ext cx="1547081" cy="6386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Filter Sensitivity</a:t>
            </a:r>
          </a:p>
        </p:txBody>
      </p:sp>
      <p:cxnSp>
        <p:nvCxnSpPr>
          <p:cNvPr id="22" name="Elbow Connector 24">
            <a:extLst>
              <a:ext uri="{FF2B5EF4-FFF2-40B4-BE49-F238E27FC236}">
                <a16:creationId xmlns:a16="http://schemas.microsoft.com/office/drawing/2014/main" id="{1FF2D3DD-7EFC-4D0E-B657-00448E407B80}"/>
              </a:ext>
            </a:extLst>
          </p:cNvPr>
          <p:cNvCxnSpPr>
            <a:cxnSpLocks/>
            <a:stCxn id="21" idx="1"/>
            <a:endCxn id="12" idx="3"/>
          </p:cNvCxnSpPr>
          <p:nvPr/>
        </p:nvCxnSpPr>
        <p:spPr>
          <a:xfrm flipH="1" flipV="1">
            <a:off x="4440419" y="4297727"/>
            <a:ext cx="757807" cy="303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Elbow Connector 24">
            <a:extLst>
              <a:ext uri="{FF2B5EF4-FFF2-40B4-BE49-F238E27FC236}">
                <a16:creationId xmlns:a16="http://schemas.microsoft.com/office/drawing/2014/main" id="{2C943951-F44F-4232-BC1B-4B93A314A9C1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6864035" y="2481047"/>
            <a:ext cx="0" cy="492237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AC2C80CA-B952-433A-B1B1-A99909A2B600}"/>
              </a:ext>
            </a:extLst>
          </p:cNvPr>
          <p:cNvSpPr/>
          <p:nvPr/>
        </p:nvSpPr>
        <p:spPr>
          <a:xfrm>
            <a:off x="4851042" y="3784066"/>
            <a:ext cx="2293694" cy="1027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Filter Sensitivity 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6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0" y="1526268"/>
            <a:ext cx="2912745" cy="1496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0" y="1223010"/>
            <a:ext cx="3975899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/>
          <a:stretch/>
        </p:blipFill>
        <p:spPr>
          <a:xfrm>
            <a:off x="4821719" y="4457700"/>
            <a:ext cx="395859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0" y="4421028"/>
            <a:ext cx="3774245" cy="2016443"/>
          </a:xfrm>
          <a:prstGeom prst="rect">
            <a:avLst/>
          </a:prstGeom>
        </p:spPr>
      </p:pic>
      <p:cxnSp>
        <p:nvCxnSpPr>
          <p:cNvPr id="14" name="Elbow Connector 24">
            <a:extLst>
              <a:ext uri="{FF2B5EF4-FFF2-40B4-BE49-F238E27FC236}">
                <a16:creationId xmlns:a16="http://schemas.microsoft.com/office/drawing/2014/main" id="{1FF2D3DD-7EFC-4D0E-B657-00448E407B80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787935" y="2274570"/>
            <a:ext cx="1016475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0421" y="1223010"/>
            <a:ext cx="13090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2) TS Field</a:t>
            </a:r>
          </a:p>
        </p:txBody>
      </p:sp>
      <p:cxnSp>
        <p:nvCxnSpPr>
          <p:cNvPr id="20" name="Elbow Connector 24">
            <a:extLst>
              <a:ext uri="{FF2B5EF4-FFF2-40B4-BE49-F238E27FC236}">
                <a16:creationId xmlns:a16="http://schemas.microsoft.com/office/drawing/2014/main" id="{1FF2D3DD-7EFC-4D0E-B657-00448E407B8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792360" y="3326130"/>
            <a:ext cx="8654" cy="113157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56739" y="3658314"/>
            <a:ext cx="1736373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3) Cut-off value</a:t>
            </a:r>
          </a:p>
        </p:txBody>
      </p:sp>
      <p:cxnSp>
        <p:nvCxnSpPr>
          <p:cNvPr id="28" name="Elbow Connector 24">
            <a:extLst>
              <a:ext uri="{FF2B5EF4-FFF2-40B4-BE49-F238E27FC236}">
                <a16:creationId xmlns:a16="http://schemas.microsoft.com/office/drawing/2014/main" id="{1FF2D3DD-7EFC-4D0E-B657-00448E407B80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3998595" y="5429250"/>
            <a:ext cx="82312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12453" y="4102364"/>
            <a:ext cx="2121093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4) Remove material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66845" y="1155406"/>
            <a:ext cx="172354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1) Initial design</a:t>
            </a:r>
          </a:p>
        </p:txBody>
      </p:sp>
      <p:sp>
        <p:nvSpPr>
          <p:cNvPr id="35" name="Oval 34"/>
          <p:cNvSpPr/>
          <p:nvPr/>
        </p:nvSpPr>
        <p:spPr>
          <a:xfrm>
            <a:off x="2984213" y="4986108"/>
            <a:ext cx="581022" cy="648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35" idx="5"/>
            <a:endCxn id="40" idx="0"/>
          </p:cNvCxnSpPr>
          <p:nvPr/>
        </p:nvCxnSpPr>
        <p:spPr>
          <a:xfrm rot="16200000" flipH="1">
            <a:off x="3724183" y="5295926"/>
            <a:ext cx="836191" cy="132426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35813" y="6376154"/>
            <a:ext cx="4737194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Prevent introduction of trapped holes! How? </a:t>
            </a:r>
          </a:p>
        </p:txBody>
      </p:sp>
    </p:spTree>
    <p:extLst>
      <p:ext uri="{BB962C8B-B14F-4D97-AF65-F5344CB8AC3E}">
        <p14:creationId xmlns:p14="http://schemas.microsoft.com/office/powerpoint/2010/main" val="8586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33" grpId="0" animBg="1"/>
      <p:bldP spid="35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Filter Sensitivity 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7</a:t>
            </a:fld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768"/>
            <a:ext cx="3774245" cy="20164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520440" y="1390650"/>
            <a:ext cx="0" cy="13708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CB90416-CDCF-42E5-A44A-23D02F4EE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160"/>
            <a:ext cx="4307840" cy="24231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520440" y="2761534"/>
            <a:ext cx="1394460" cy="411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019768C-B21A-434C-9E28-B622D25CD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00" y="3977639"/>
            <a:ext cx="4105640" cy="2309423"/>
          </a:xfrm>
          <a:prstGeom prst="rect">
            <a:avLst/>
          </a:prstGeom>
        </p:spPr>
      </p:pic>
      <p:cxnSp>
        <p:nvCxnSpPr>
          <p:cNvPr id="36" name="Elbow Connector 24">
            <a:extLst>
              <a:ext uri="{FF2B5EF4-FFF2-40B4-BE49-F238E27FC236}">
                <a16:creationId xmlns:a16="http://schemas.microsoft.com/office/drawing/2014/main" id="{1FF2D3DD-7EFC-4D0E-B657-00448E407B80}"/>
              </a:ext>
            </a:extLst>
          </p:cNvPr>
          <p:cNvCxnSpPr>
            <a:cxnSpLocks/>
            <a:stCxn id="22" idx="2"/>
            <a:endCxn id="32" idx="0"/>
          </p:cNvCxnSpPr>
          <p:nvPr/>
        </p:nvCxnSpPr>
        <p:spPr>
          <a:xfrm>
            <a:off x="6725920" y="3566320"/>
            <a:ext cx="0" cy="41131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5593" y="4505637"/>
            <a:ext cx="3555852" cy="1015663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Change or 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filter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field to change where to remove material! </a:t>
            </a:r>
            <a:endParaRPr lang="en-US" sz="20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20440" y="1291590"/>
            <a:ext cx="1394460" cy="99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Filter Sensitivity 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8</a:t>
            </a:fld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2059"/>
            <a:ext cx="3705702" cy="1904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19768C-B21A-434C-9E28-B622D25CD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2" y="1090625"/>
            <a:ext cx="4693921" cy="2640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600" y="3911564"/>
            <a:ext cx="3350000" cy="1716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33" y="3924983"/>
            <a:ext cx="3363604" cy="173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555589-9C82-40B7-95D1-C407FC80B8EA}"/>
              </a:ext>
            </a:extLst>
          </p:cNvPr>
          <p:cNvSpPr txBox="1"/>
          <p:nvPr/>
        </p:nvSpPr>
        <p:spPr>
          <a:xfrm>
            <a:off x="1216686" y="5820082"/>
            <a:ext cx="188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Unfiltered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555589-9C82-40B7-95D1-C407FC80B8EA}"/>
              </a:ext>
            </a:extLst>
          </p:cNvPr>
          <p:cNvSpPr txBox="1"/>
          <p:nvPr/>
        </p:nvSpPr>
        <p:spPr>
          <a:xfrm>
            <a:off x="5886450" y="5820082"/>
            <a:ext cx="188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Filtered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19535" y="4173063"/>
            <a:ext cx="0" cy="15645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21198" y="4176343"/>
            <a:ext cx="0" cy="15430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Swing Arm Example</a:t>
            </a:r>
            <a:endParaRPr lang="en-US" sz="2800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z="1600" smtClean="0"/>
              <a:pPr>
                <a:defRPr/>
              </a:pPr>
              <a:t>9</a:t>
            </a:fld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091D8-E87D-41C8-911F-06F8DBF0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1" y="1183108"/>
            <a:ext cx="4961905" cy="1971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5F1DFD-FAF2-41E7-A3E9-01B8911A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11" y="2939782"/>
            <a:ext cx="4125641" cy="1823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332C8C-8666-4245-B656-1A5E94E24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31" y="4911211"/>
            <a:ext cx="4258855" cy="179908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3555589-9C82-40B7-95D1-C407FC80B8EA}"/>
              </a:ext>
            </a:extLst>
          </p:cNvPr>
          <p:cNvSpPr txBox="1"/>
          <p:nvPr/>
        </p:nvSpPr>
        <p:spPr>
          <a:xfrm>
            <a:off x="4318199" y="1276615"/>
            <a:ext cx="37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1) Structural problem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591C83-3210-4BB5-95F3-627487F67A6A}"/>
              </a:ext>
            </a:extLst>
          </p:cNvPr>
          <p:cNvSpPr txBox="1"/>
          <p:nvPr/>
        </p:nvSpPr>
        <p:spPr>
          <a:xfrm>
            <a:off x="5031538" y="2705352"/>
            <a:ext cx="152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2) FEA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056CA1-525F-40BA-B535-701653458E9F}"/>
              </a:ext>
            </a:extLst>
          </p:cNvPr>
          <p:cNvSpPr txBox="1"/>
          <p:nvPr/>
        </p:nvSpPr>
        <p:spPr>
          <a:xfrm>
            <a:off x="5237213" y="4343106"/>
            <a:ext cx="37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3) Optimized design</a:t>
            </a:r>
          </a:p>
        </p:txBody>
      </p:sp>
    </p:spTree>
    <p:extLst>
      <p:ext uri="{BB962C8B-B14F-4D97-AF65-F5344CB8AC3E}">
        <p14:creationId xmlns:p14="http://schemas.microsoft.com/office/powerpoint/2010/main" val="8168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14109</TotalTime>
  <Words>456</Words>
  <Application>Microsoft Office PowerPoint</Application>
  <PresentationFormat>On-screen Show (4:3)</PresentationFormat>
  <Paragraphs>163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</cp:lastModifiedBy>
  <cp:revision>3190</cp:revision>
  <cp:lastPrinted>2015-10-05T14:36:18Z</cp:lastPrinted>
  <dcterms:created xsi:type="dcterms:W3CDTF">2007-07-12T22:43:05Z</dcterms:created>
  <dcterms:modified xsi:type="dcterms:W3CDTF">2019-08-15T03:46:31Z</dcterms:modified>
</cp:coreProperties>
</file>